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6"/>
  </p:notesMasterIdLst>
  <p:sldIdLst>
    <p:sldId id="256" r:id="rId2"/>
    <p:sldId id="328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5" r:id="rId12"/>
    <p:sldId id="514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375" r:id="rId21"/>
    <p:sldId id="332" r:id="rId22"/>
    <p:sldId id="421" r:id="rId23"/>
    <p:sldId id="473" r:id="rId24"/>
    <p:sldId id="329" r:id="rId25"/>
  </p:sldIdLst>
  <p:sldSz cx="9144000" cy="6858000" type="screen4x3"/>
  <p:notesSz cx="6858000" cy="9144000"/>
  <p:embeddedFontLst>
    <p:embeddedFont>
      <p:font typeface="Quicksand" pitchFamily="2" charset="7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C8A016-AEC4-40E9-8F70-4697B3856742}">
  <a:tblStyle styleId="{97C8A016-AEC4-40E9-8F70-4697B3856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44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5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488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0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2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barco/puc-react-vent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t-br.reactjs.org/docs/refs-and-the-dom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hooks-faq.html#is-there-something-like-instance-variables" TargetMode="External"/><Relationship Id="rId2" Type="http://schemas.openxmlformats.org/officeDocument/2006/relationships/hyperlink" Target="https://reactjs.org/docs/refs-and-the-dom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JS</a:t>
            </a:r>
          </a:p>
        </p:txBody>
      </p:sp>
      <p:sp>
        <p:nvSpPr>
          <p:cNvPr id="3" name="Google Shape;95;p15">
            <a:extLst>
              <a:ext uri="{FF2B5EF4-FFF2-40B4-BE49-F238E27FC236}">
                <a16:creationId xmlns:a16="http://schemas.microsoft.com/office/drawing/2014/main" id="{33759E29-F3F1-E34F-8BBA-814692C721B0}"/>
              </a:ext>
            </a:extLst>
          </p:cNvPr>
          <p:cNvSpPr txBox="1">
            <a:spLocks/>
          </p:cNvSpPr>
          <p:nvPr/>
        </p:nvSpPr>
        <p:spPr>
          <a:xfrm>
            <a:off x="1319175" y="3952225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PUC Campinas.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A2CC77-9BAD-1341-8108-F3EB9AC78FEB}"/>
              </a:ext>
            </a:extLst>
          </p:cNvPr>
          <p:cNvSpPr txBox="1"/>
          <p:nvPr/>
        </p:nvSpPr>
        <p:spPr>
          <a:xfrm>
            <a:off x="6730313" y="5761484"/>
            <a:ext cx="150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39C0BA"/>
                </a:solidFill>
                <a:latin typeface="Quicksand"/>
                <a:sym typeface="Quicksand"/>
              </a:rPr>
              <a:t>Aula</a:t>
            </a:r>
            <a:r>
              <a:rPr lang="pt-BR" sz="3600" dirty="0">
                <a:solidFill>
                  <a:srgbClr val="39C0BA"/>
                </a:solidFill>
                <a:latin typeface="Quicksand"/>
              </a:rPr>
              <a:t>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dirty="0"/>
              <a:t>O conceito de internacionalização ou i18n </a:t>
            </a:r>
            <a:r>
              <a:rPr lang="pt-BR" sz="2000" i="1" dirty="0"/>
              <a:t>(</a:t>
            </a:r>
            <a:r>
              <a:rPr lang="pt-BR" sz="2000" dirty="0"/>
              <a:t>que, por vezes, também é chamado de "Localização"</a:t>
            </a:r>
            <a:r>
              <a:rPr lang="pt-BR" sz="2000" i="1" dirty="0"/>
              <a:t>)</a:t>
            </a:r>
            <a:r>
              <a:rPr lang="pt-BR" sz="2000" dirty="0"/>
              <a:t> consiste no desenvolvimento e/ou adaptação de um produto para o idioma de um ou mais países. O acrônimo </a:t>
            </a:r>
            <a:r>
              <a:rPr lang="pt-BR" sz="2000" i="1" dirty="0"/>
              <a:t>"</a:t>
            </a:r>
            <a:r>
              <a:rPr lang="pt-BR" sz="2000" dirty="0"/>
              <a:t>i18n</a:t>
            </a:r>
            <a:r>
              <a:rPr lang="pt-BR" sz="2000" i="1" dirty="0"/>
              <a:t>"</a:t>
            </a:r>
            <a:r>
              <a:rPr lang="pt-BR" sz="2000" dirty="0"/>
              <a:t> origina-se do inglês "</a:t>
            </a:r>
            <a:r>
              <a:rPr lang="pt-BR" sz="2000" i="1" dirty="0" err="1"/>
              <a:t>internationalization</a:t>
            </a:r>
            <a:r>
              <a:rPr lang="pt-BR" sz="2000" dirty="0"/>
              <a:t>", onde 18 é o número de letras entre o primeiro </a:t>
            </a:r>
            <a:r>
              <a:rPr lang="pt-BR" sz="2000" i="1" dirty="0"/>
              <a:t>"</a:t>
            </a:r>
            <a:r>
              <a:rPr lang="pt-BR" sz="2000" dirty="0" err="1"/>
              <a:t>i</a:t>
            </a:r>
            <a:r>
              <a:rPr lang="pt-BR" sz="2000" i="1" dirty="0"/>
              <a:t>"</a:t>
            </a:r>
            <a:r>
              <a:rPr lang="pt-BR" sz="2000" dirty="0"/>
              <a:t> e o último </a:t>
            </a:r>
            <a:r>
              <a:rPr lang="pt-BR" sz="2000" i="1" dirty="0"/>
              <a:t>"</a:t>
            </a:r>
            <a:r>
              <a:rPr lang="pt-BR" sz="2000" dirty="0" err="1"/>
              <a:t>n</a:t>
            </a:r>
            <a:r>
              <a:rPr lang="pt-BR" sz="2000" i="1" dirty="0"/>
              <a:t>"</a:t>
            </a:r>
            <a:r>
              <a:rPr lang="pt-BR" sz="2000" dirty="0"/>
              <a:t>.</a:t>
            </a:r>
          </a:p>
          <a:p>
            <a:pPr marL="38100" indent="0">
              <a:buNone/>
            </a:pPr>
            <a:br>
              <a:rPr lang="pt-BR" sz="1600" dirty="0"/>
            </a:br>
            <a:endParaRPr lang="pt-BR" sz="16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I18n - </a:t>
            </a:r>
            <a:r>
              <a:rPr lang="pt-BR" i="1" dirty="0" err="1"/>
              <a:t>internationalization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441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791883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A internacionalização de um produto não fabrica o produto novamente, somente adapta as mensagens do sistema à língua e à cultura locais. Isto é importante porque permite que o desenvolvedor de software respeite as particularidades de cada língua e cultura de cada país.</a:t>
            </a:r>
            <a:endParaRPr lang="pt-BR" sz="1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I18n - </a:t>
            </a:r>
            <a:r>
              <a:rPr lang="pt-BR" dirty="0" err="1"/>
              <a:t>internationalization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349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Com o conceito da internacionalização/Localização de uma aplicação, conseguimos atender um número maior de usuários tendo uma aplicação traduzida com base na língua e localização de nossos usuários.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dirty="0"/>
              <a:t>Esse processo, com a utilização de bibliotecas já disponíveis no mercado foi </a:t>
            </a:r>
            <a:r>
              <a:rPr lang="pt-BR" sz="2000" b="1" dirty="0"/>
              <a:t>simplificado</a:t>
            </a:r>
            <a:r>
              <a:rPr lang="pt-BR" sz="2000" dirty="0"/>
              <a:t>.</a:t>
            </a:r>
          </a:p>
          <a:p>
            <a:pPr marL="38100" indent="0">
              <a:buNone/>
            </a:pPr>
            <a:endParaRPr lang="pt-BR" sz="16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I18n - </a:t>
            </a:r>
            <a:r>
              <a:rPr lang="pt-BR" dirty="0" err="1"/>
              <a:t>internationalization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071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Para a implementação do processo de i18n no </a:t>
            </a:r>
            <a:r>
              <a:rPr lang="pt-BR" sz="2000" dirty="0" err="1"/>
              <a:t>React</a:t>
            </a:r>
            <a:r>
              <a:rPr lang="pt-BR" sz="2000" dirty="0"/>
              <a:t>, iremos utilizar a seguinte biblioteca: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dirty="0" err="1"/>
              <a:t>npm</a:t>
            </a:r>
            <a:r>
              <a:rPr lang="pt-BR" sz="2000" dirty="0"/>
              <a:t> </a:t>
            </a:r>
            <a:r>
              <a:rPr lang="pt-BR" sz="2000" dirty="0" err="1"/>
              <a:t>install</a:t>
            </a:r>
            <a:r>
              <a:rPr lang="pt-BR" sz="2000" dirty="0"/>
              <a:t> react-i18next i18next –</a:t>
            </a:r>
            <a:r>
              <a:rPr lang="pt-BR" sz="2000" dirty="0" err="1"/>
              <a:t>save</a:t>
            </a:r>
            <a:endParaRPr lang="pt-BR" sz="2000" dirty="0"/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I18n – </a:t>
            </a:r>
            <a:r>
              <a:rPr lang="pt-BR" dirty="0" err="1"/>
              <a:t>internationalization</a:t>
            </a:r>
            <a:r>
              <a:rPr lang="pt-BR" dirty="0"/>
              <a:t> no </a:t>
            </a:r>
            <a:r>
              <a:rPr lang="pt-BR" dirty="0" err="1"/>
              <a:t>React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900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Splitting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09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Os componentes em </a:t>
            </a:r>
            <a:r>
              <a:rPr lang="pt-BR" sz="2000" dirty="0" err="1"/>
              <a:t>React</a:t>
            </a:r>
            <a:r>
              <a:rPr lang="pt-BR" sz="2000" dirty="0"/>
              <a:t>, </a:t>
            </a:r>
            <a:r>
              <a:rPr lang="pt-BR" sz="2000" dirty="0" err="1"/>
              <a:t>by</a:t>
            </a:r>
            <a:r>
              <a:rPr lang="pt-BR" sz="2000" dirty="0"/>
              <a:t> default, após o processo de build irão ser integrados em apenas um </a:t>
            </a:r>
            <a:r>
              <a:rPr lang="pt-BR" sz="2000" dirty="0" err="1"/>
              <a:t>aquivo</a:t>
            </a:r>
            <a:r>
              <a:rPr lang="pt-BR" sz="2000" dirty="0"/>
              <a:t> chamado </a:t>
            </a:r>
            <a:r>
              <a:rPr lang="pt-BR" sz="2000" dirty="0" err="1"/>
              <a:t>bundle.js</a:t>
            </a:r>
            <a:endParaRPr lang="pt-BR" sz="2000" dirty="0"/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dirty="0"/>
              <a:t>Isso permite que o browser realize o download de aplicação uma só vez, permitindo que os usuários naveguem pela aplicação inteira sem que o navegador necessite realizar apenas uma </a:t>
            </a:r>
            <a:r>
              <a:rPr lang="pt-BR" sz="2000" dirty="0" err="1"/>
              <a:t>request</a:t>
            </a:r>
            <a:r>
              <a:rPr lang="pt-BR" sz="2000" dirty="0"/>
              <a:t> pro servidor.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Splitting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454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Esse processo pode ser interessante e não trazer impactos para aplicações pequenas. Porém, com o crescimento da aplicação, o processo de inicialização desse aplicação aumenta de forma exponencial. Isso se dá pelo fato do tamanho do </a:t>
            </a:r>
            <a:r>
              <a:rPr lang="pt-BR" sz="2000" dirty="0" err="1"/>
              <a:t>bundle</a:t>
            </a:r>
            <a:r>
              <a:rPr lang="pt-BR" sz="2000" dirty="0"/>
              <a:t> crescer de acordo com o aumento da estrutura da aplicação.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Splitting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0159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Para resolvermos esse problema, iremos utilizar um approach chamado </a:t>
            </a:r>
            <a:r>
              <a:rPr lang="pt-BR" sz="2000" i="1" dirty="0" err="1"/>
              <a:t>Code</a:t>
            </a:r>
            <a:r>
              <a:rPr lang="pt-BR" sz="2000" i="1" dirty="0"/>
              <a:t> </a:t>
            </a:r>
            <a:r>
              <a:rPr lang="pt-BR" sz="2000" i="1" dirty="0" err="1"/>
              <a:t>Splitting</a:t>
            </a:r>
            <a:r>
              <a:rPr lang="pt-BR" sz="2000" i="1" dirty="0"/>
              <a:t>.</a:t>
            </a:r>
          </a:p>
          <a:p>
            <a:pPr marL="38100" indent="0">
              <a:buNone/>
            </a:pPr>
            <a:endParaRPr lang="pt-BR" sz="2000" i="1" dirty="0"/>
          </a:p>
          <a:p>
            <a:pPr marL="38100" indent="0">
              <a:buNone/>
            </a:pPr>
            <a:r>
              <a:rPr lang="pt-BR" sz="2000" dirty="0"/>
              <a:t>Esse processo consiste na segmentação desse arquivo </a:t>
            </a:r>
            <a:r>
              <a:rPr lang="pt-BR" sz="2000" dirty="0" err="1"/>
              <a:t>Bundle</a:t>
            </a:r>
            <a:r>
              <a:rPr lang="pt-BR" sz="2000" dirty="0"/>
              <a:t> em múltiplos arquivos menores que serão carregados de acordo com a necessidade em que são executados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Splitting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395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No caso da nossa aplicação de alunos, temos duas rotas disponíveis.</a:t>
            </a:r>
          </a:p>
          <a:p>
            <a:pPr marL="38100" indent="0">
              <a:buNone/>
            </a:pPr>
            <a:endParaRPr lang="pt-BR" sz="2000" dirty="0"/>
          </a:p>
          <a:p>
            <a:r>
              <a:rPr lang="pt-BR" sz="2000" dirty="0"/>
              <a:t>Gerenciamento de Alunos</a:t>
            </a:r>
          </a:p>
          <a:p>
            <a:r>
              <a:rPr lang="pt-BR" sz="2000" dirty="0"/>
              <a:t>Home Page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dirty="0"/>
              <a:t>Suponhamos que o usuário queira apenas acessar a </a:t>
            </a:r>
            <a:r>
              <a:rPr lang="pt-BR" sz="2000" dirty="0" err="1"/>
              <a:t>landing</a:t>
            </a:r>
            <a:r>
              <a:rPr lang="pt-BR" sz="2000" dirty="0"/>
              <a:t> </a:t>
            </a:r>
            <a:r>
              <a:rPr lang="pt-BR" sz="2000" dirty="0" err="1"/>
              <a:t>page</a:t>
            </a:r>
            <a:r>
              <a:rPr lang="pt-BR" sz="2000" dirty="0"/>
              <a:t> do site para consulta de uma informação. Nesse caso apenas disponibilizaremos o </a:t>
            </a:r>
            <a:r>
              <a:rPr lang="pt-BR" sz="2000" dirty="0" err="1"/>
              <a:t>bundle</a:t>
            </a:r>
            <a:r>
              <a:rPr lang="pt-BR" sz="2000" dirty="0"/>
              <a:t> relacionado ao carregamento da Home Page.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Splitting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94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680225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Benefícios:</a:t>
            </a:r>
          </a:p>
          <a:p>
            <a:pPr marL="38100" indent="0">
              <a:buNone/>
            </a:pPr>
            <a:endParaRPr lang="pt-BR" sz="2000" dirty="0"/>
          </a:p>
          <a:p>
            <a:pPr>
              <a:buFontTx/>
              <a:buChar char="-"/>
            </a:pPr>
            <a:r>
              <a:rPr lang="pt-BR" sz="2000" dirty="0"/>
              <a:t>Diminuição do tempo de carregamento da página.</a:t>
            </a:r>
          </a:p>
          <a:p>
            <a:pPr>
              <a:buFontTx/>
              <a:buChar char="-"/>
            </a:pPr>
            <a:endParaRPr lang="pt-BR" sz="2000" dirty="0"/>
          </a:p>
          <a:p>
            <a:pPr>
              <a:buFontTx/>
              <a:buChar char="-"/>
            </a:pPr>
            <a:r>
              <a:rPr lang="pt-BR" sz="2000" dirty="0"/>
              <a:t>Diminuição do tamanho do </a:t>
            </a:r>
            <a:r>
              <a:rPr lang="pt-BR" sz="2000" dirty="0" err="1"/>
              <a:t>Bundle</a:t>
            </a:r>
            <a:r>
              <a:rPr lang="pt-BR" sz="2000" dirty="0"/>
              <a:t>, o que também trás performance para dispositivos com banda de internet limitada.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Splitting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0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3C6A8-9555-D943-B47C-B26583C0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abordados durante a aula de hoje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1F46C-7064-2F40-AB3E-99A5644E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200"/>
            <a:ext cx="6759303" cy="4967700"/>
          </a:xfrm>
        </p:spPr>
        <p:txBody>
          <a:bodyPr/>
          <a:lstStyle/>
          <a:p>
            <a:r>
              <a:rPr lang="pt-BR" sz="2400" dirty="0" err="1"/>
              <a:t>Typescript</a:t>
            </a:r>
            <a:r>
              <a:rPr lang="pt-BR" sz="2400" dirty="0"/>
              <a:t> + </a:t>
            </a:r>
            <a:r>
              <a:rPr lang="pt-BR" sz="2400" dirty="0" err="1"/>
              <a:t>React</a:t>
            </a:r>
            <a:endParaRPr lang="pt-BR" sz="2400" dirty="0"/>
          </a:p>
          <a:p>
            <a:r>
              <a:rPr lang="pt-BR" sz="2400" dirty="0" err="1"/>
              <a:t>useRef</a:t>
            </a:r>
            <a:r>
              <a:rPr lang="pt-BR" sz="2400" dirty="0"/>
              <a:t>() </a:t>
            </a:r>
            <a:r>
              <a:rPr lang="pt-BR" sz="2400" dirty="0" err="1"/>
              <a:t>Hook</a:t>
            </a:r>
            <a:endParaRPr lang="pt-BR" sz="2400" dirty="0"/>
          </a:p>
          <a:p>
            <a:r>
              <a:rPr lang="pt-BR" sz="2400" dirty="0"/>
              <a:t>I18n </a:t>
            </a:r>
          </a:p>
          <a:p>
            <a:r>
              <a:rPr lang="pt-BR" sz="2400" dirty="0"/>
              <a:t>Continuação Trabalho 1 – </a:t>
            </a:r>
            <a:r>
              <a:rPr lang="pt-BR" sz="2400" dirty="0" err="1"/>
              <a:t>Typescript</a:t>
            </a:r>
            <a:r>
              <a:rPr lang="pt-BR" sz="2400" dirty="0"/>
              <a:t> + </a:t>
            </a:r>
            <a:r>
              <a:rPr lang="pt-BR" sz="2400" dirty="0" err="1"/>
              <a:t>React</a:t>
            </a:r>
            <a:r>
              <a:rPr lang="pt-BR" sz="2400" dirty="0"/>
              <a:t> </a:t>
            </a:r>
          </a:p>
          <a:p>
            <a:r>
              <a:rPr lang="pt-BR" sz="2400" dirty="0"/>
              <a:t>End.</a:t>
            </a:r>
          </a:p>
          <a:p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56AF4C-2870-0143-8609-D4381DC73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65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527842" y="1870542"/>
            <a:ext cx="5122800" cy="3417133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 de </a:t>
            </a:r>
            <a:r>
              <a:rPr lang="en" dirty="0" err="1"/>
              <a:t>colocar</a:t>
            </a:r>
            <a:r>
              <a:rPr lang="en" dirty="0"/>
              <a:t> a </a:t>
            </a:r>
            <a:r>
              <a:rPr lang="en" dirty="0" err="1"/>
              <a:t>mão</a:t>
            </a:r>
            <a:r>
              <a:rPr lang="en" dirty="0"/>
              <a:t> no </a:t>
            </a:r>
            <a:r>
              <a:rPr lang="en" dirty="0" err="1"/>
              <a:t>código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710572" y="2640967"/>
            <a:ext cx="5202549" cy="24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Trabalho 1 – </a:t>
            </a:r>
            <a:r>
              <a:rPr lang="pt-BR" dirty="0" err="1"/>
              <a:t>React</a:t>
            </a:r>
            <a:r>
              <a:rPr lang="pt-BR" dirty="0"/>
              <a:t> + </a:t>
            </a:r>
            <a:r>
              <a:rPr lang="pt-BR" dirty="0" err="1"/>
              <a:t>Typescript</a:t>
            </a:r>
            <a:endParaRPr lang="en-US"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23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Foi solicitada por uma empresa a criação de uma </a:t>
            </a:r>
            <a:r>
              <a:rPr lang="pt-BR" sz="1800" dirty="0" err="1"/>
              <a:t>Landing</a:t>
            </a:r>
            <a:r>
              <a:rPr lang="pt-BR" sz="1800" dirty="0"/>
              <a:t> Page para realizar a captação de novos usuários para um aplicativo.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Essa </a:t>
            </a:r>
            <a:r>
              <a:rPr lang="pt-BR" sz="1800" dirty="0" err="1"/>
              <a:t>Landing</a:t>
            </a:r>
            <a:r>
              <a:rPr lang="pt-BR" sz="1800" dirty="0"/>
              <a:t> Page deve agregar as seguintes funcionalidades</a:t>
            </a:r>
          </a:p>
          <a:p>
            <a:pPr marL="38100" indent="0">
              <a:buNone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/>
              <a:t>Descrição em geral da ferramenta.</a:t>
            </a:r>
          </a:p>
          <a:p>
            <a:pPr>
              <a:buFontTx/>
              <a:buChar char="-"/>
            </a:pPr>
            <a:r>
              <a:rPr lang="pt-BR" sz="1800" dirty="0"/>
              <a:t>Formulário simples para captação/cadastro de novos usuários</a:t>
            </a:r>
          </a:p>
          <a:p>
            <a:pPr>
              <a:buFontTx/>
              <a:buChar char="-"/>
            </a:pPr>
            <a:r>
              <a:rPr lang="pt-BR" sz="1800" dirty="0"/>
              <a:t>Exibir uma lista com </a:t>
            </a:r>
            <a:r>
              <a:rPr lang="pt-BR" sz="1800" dirty="0" err="1"/>
              <a:t>review</a:t>
            </a:r>
            <a:r>
              <a:rPr lang="pt-BR" sz="1800" dirty="0"/>
              <a:t> de usuários</a:t>
            </a:r>
          </a:p>
          <a:p>
            <a:pPr>
              <a:buFontTx/>
              <a:buChar char="-"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Aplicação:</a:t>
            </a:r>
          </a:p>
        </p:txBody>
      </p:sp>
    </p:spTree>
    <p:extLst>
      <p:ext uri="{BB962C8B-B14F-4D97-AF65-F5344CB8AC3E}">
        <p14:creationId xmlns:p14="http://schemas.microsoft.com/office/powerpoint/2010/main" val="3492732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B14D8-18C4-B842-98BE-494F061E00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96465387-4723-8B4A-B8EC-FDD508F7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20" y="529335"/>
            <a:ext cx="4880960" cy="57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54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945150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Cadastro de Usuários(</a:t>
            </a:r>
            <a:r>
              <a:rPr lang="pt-BR" sz="1600" dirty="0" err="1"/>
              <a:t>end-users</a:t>
            </a:r>
            <a:r>
              <a:rPr lang="pt-BR" sz="1600" dirty="0"/>
              <a:t>), Pedidos e Produtos – Poderá ser feito em memória ou reutilizando o server em </a:t>
            </a:r>
            <a:r>
              <a:rPr lang="pt-BR" sz="1600" dirty="0" err="1"/>
              <a:t>Node.js</a:t>
            </a:r>
            <a:r>
              <a:rPr lang="pt-BR" sz="1600" dirty="0"/>
              <a:t>: </a:t>
            </a:r>
            <a:r>
              <a:rPr lang="pt-BR" sz="1600" dirty="0">
                <a:hlinkClick r:id="rId2"/>
              </a:rPr>
              <a:t>https://github.com/dobarco/puc-react-vent</a:t>
            </a:r>
            <a:endParaRPr lang="pt-BR" sz="1600" dirty="0"/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Utilização da biblioteca </a:t>
            </a:r>
            <a:r>
              <a:rPr lang="pt-BR" sz="1600" dirty="0" err="1"/>
              <a:t>Axios</a:t>
            </a:r>
            <a:r>
              <a:rPr lang="pt-BR" sz="1600" dirty="0"/>
              <a:t>/i18n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Utilização de </a:t>
            </a:r>
            <a:r>
              <a:rPr lang="pt-BR" sz="1600" dirty="0" err="1"/>
              <a:t>React</a:t>
            </a:r>
            <a:r>
              <a:rPr lang="pt-BR" sz="1600" dirty="0"/>
              <a:t> </a:t>
            </a:r>
            <a:r>
              <a:rPr lang="pt-BR" sz="1600" dirty="0" err="1"/>
              <a:t>Hooks</a:t>
            </a:r>
            <a:r>
              <a:rPr lang="pt-BR" sz="1600" dirty="0"/>
              <a:t> (</a:t>
            </a:r>
            <a:r>
              <a:rPr lang="pt-BR" sz="1600" dirty="0" err="1"/>
              <a:t>useState</a:t>
            </a:r>
            <a:r>
              <a:rPr lang="pt-BR" sz="1600" dirty="0"/>
              <a:t>, </a:t>
            </a:r>
            <a:r>
              <a:rPr lang="pt-BR" sz="1600" dirty="0" err="1"/>
              <a:t>useReducer</a:t>
            </a:r>
            <a:r>
              <a:rPr lang="pt-BR" sz="1600" dirty="0"/>
              <a:t>, </a:t>
            </a:r>
            <a:r>
              <a:rPr lang="pt-BR" sz="1600" dirty="0" err="1"/>
              <a:t>useEffect</a:t>
            </a:r>
            <a:r>
              <a:rPr lang="pt-BR" sz="1600" dirty="0"/>
              <a:t>, </a:t>
            </a:r>
            <a:r>
              <a:rPr lang="pt-BR" sz="1600" dirty="0" err="1"/>
              <a:t>useCallback</a:t>
            </a:r>
            <a:r>
              <a:rPr lang="pt-BR" sz="1600" dirty="0"/>
              <a:t>, </a:t>
            </a:r>
            <a:r>
              <a:rPr lang="pt-BR" sz="1600" dirty="0" err="1"/>
              <a:t>useContext</a:t>
            </a:r>
            <a:r>
              <a:rPr lang="pt-BR" sz="1600" dirty="0"/>
              <a:t>) utilizar de acordo com a necessidade.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Tipagem</a:t>
            </a:r>
            <a:r>
              <a:rPr lang="pt-BR" sz="1600" dirty="0"/>
              <a:t> estática de variáveis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Renderização</a:t>
            </a:r>
            <a:r>
              <a:rPr lang="pt-BR" sz="1600" dirty="0"/>
              <a:t> de </a:t>
            </a:r>
            <a:r>
              <a:rPr lang="pt-BR" sz="1600" dirty="0" err="1"/>
              <a:t>reviews</a:t>
            </a:r>
            <a:r>
              <a:rPr lang="pt-BR" sz="1600" dirty="0"/>
              <a:t> de usuários.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Type</a:t>
            </a:r>
            <a:r>
              <a:rPr lang="pt-BR" sz="1600" dirty="0"/>
              <a:t> Alias/Interface para criação de variáveis utilizadas pela ferramenta.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Quebra correta de componentes e estruturação do projeto.</a:t>
            </a:r>
          </a:p>
          <a:p>
            <a:pPr>
              <a:buFontTx/>
              <a:buChar char="-"/>
            </a:pPr>
            <a:endParaRPr lang="pt-BR" sz="16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Features</a:t>
            </a:r>
            <a:r>
              <a:rPr lang="pt-BR"/>
              <a:t> Avaliadas</a:t>
            </a:r>
          </a:p>
        </p:txBody>
      </p:sp>
    </p:spTree>
    <p:extLst>
      <p:ext uri="{BB962C8B-B14F-4D97-AF65-F5344CB8AC3E}">
        <p14:creationId xmlns:p14="http://schemas.microsoft.com/office/powerpoint/2010/main" val="757716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ctrTitle" idx="4294967295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E3037"/>
                </a:solidFill>
              </a:rPr>
              <a:t>OBRIGADO A TODOS!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4294967295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err="1"/>
              <a:t>Perguntas</a:t>
            </a:r>
            <a:r>
              <a:rPr lang="en" sz="3600" b="1" dirty="0"/>
              <a:t>?</a:t>
            </a:r>
            <a:endParaRPr sz="3600" b="1" dirty="0">
              <a:solidFill>
                <a:srgbClr val="F3F3F3"/>
              </a:solidFill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You can find me at</a:t>
            </a:r>
          </a:p>
          <a:p>
            <a:pPr marL="0" lvl="0" indent="0">
              <a:buNone/>
            </a:pPr>
            <a:r>
              <a:rPr lang="pt-BR" sz="2200" dirty="0" err="1"/>
              <a:t>https</a:t>
            </a:r>
            <a:r>
              <a:rPr lang="pt-BR" sz="2200" dirty="0"/>
              <a:t>://</a:t>
            </a:r>
            <a:r>
              <a:rPr lang="pt-BR" sz="2200" dirty="0" err="1"/>
              <a:t>www.linkedin.com</a:t>
            </a:r>
            <a:r>
              <a:rPr lang="pt-BR" sz="2200" dirty="0"/>
              <a:t>/in/</a:t>
            </a:r>
            <a:r>
              <a:rPr lang="pt-BR" sz="2200" dirty="0" err="1"/>
              <a:t>rafaeldobarco</a:t>
            </a:r>
            <a:r>
              <a:rPr lang="pt-BR" sz="2200" dirty="0"/>
              <a:t>/</a:t>
            </a: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A70E97-0CAB-CA4E-A91E-CC66B27359E0}"/>
              </a:ext>
            </a:extLst>
          </p:cNvPr>
          <p:cNvSpPr txBox="1"/>
          <p:nvPr/>
        </p:nvSpPr>
        <p:spPr>
          <a:xfrm>
            <a:off x="1765738" y="274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82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useRef</a:t>
            </a:r>
            <a:r>
              <a:rPr lang="pt-BR" dirty="0"/>
              <a:t>()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14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2400" dirty="0"/>
              <a:t>O </a:t>
            </a:r>
            <a:r>
              <a:rPr lang="pt-BR" sz="2400" dirty="0" err="1"/>
              <a:t>useRef</a:t>
            </a:r>
            <a:r>
              <a:rPr lang="pt-BR" sz="2400" dirty="0"/>
              <a:t> atua como uma função que retorna um objeto </a:t>
            </a:r>
            <a:r>
              <a:rPr lang="pt-BR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</a:t>
            </a:r>
            <a:r>
              <a:rPr lang="pt-BR" sz="2400" dirty="0"/>
              <a:t> e recebe um argumento que inicializa a propriedade .</a:t>
            </a:r>
            <a:r>
              <a:rPr lang="pt-BR" sz="2400" dirty="0" err="1"/>
              <a:t>current</a:t>
            </a:r>
            <a:r>
              <a:rPr lang="pt-BR" sz="2400" dirty="0"/>
              <a:t> desse objeto. </a:t>
            </a:r>
          </a:p>
          <a:p>
            <a:pPr>
              <a:buFontTx/>
              <a:buChar char="-"/>
            </a:pPr>
            <a:endParaRPr lang="pt-BR" sz="2400" dirty="0"/>
          </a:p>
          <a:p>
            <a:pPr>
              <a:buFontTx/>
              <a:buChar char="-"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3D9F9A-7F48-BA4B-BB1D-F59436AE4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39" y="4168665"/>
            <a:ext cx="6946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5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2400" dirty="0"/>
              <a:t>No exemplo abaixo, teremos acesso ao retorno do </a:t>
            </a:r>
            <a:r>
              <a:rPr lang="pt-BR" sz="2400" dirty="0" err="1"/>
              <a:t>hook</a:t>
            </a:r>
            <a:r>
              <a:rPr lang="pt-BR" sz="2400" dirty="0"/>
              <a:t> </a:t>
            </a:r>
            <a:r>
              <a:rPr lang="pt-BR" sz="2400" dirty="0" err="1"/>
              <a:t>useRef</a:t>
            </a:r>
            <a:r>
              <a:rPr lang="pt-BR" sz="2400" dirty="0"/>
              <a:t> através da variável </a:t>
            </a:r>
            <a:r>
              <a:rPr lang="pt-BR" sz="2400" dirty="0" err="1"/>
              <a:t>nomeInput</a:t>
            </a:r>
            <a:r>
              <a:rPr lang="pt-BR" sz="2400" dirty="0"/>
              <a:t>. </a:t>
            </a:r>
          </a:p>
          <a:p>
            <a:pPr>
              <a:buFontTx/>
              <a:buChar char="-"/>
            </a:pPr>
            <a:endParaRPr lang="pt-BR" sz="2400" dirty="0"/>
          </a:p>
          <a:p>
            <a:pPr>
              <a:buFontTx/>
              <a:buChar char="-"/>
            </a:pPr>
            <a:r>
              <a:rPr lang="pt-BR" sz="2400" dirty="0"/>
              <a:t>Com esse objeto é possível </a:t>
            </a:r>
            <a:r>
              <a:rPr lang="pt-BR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acessar elementos DOM ou do React</a:t>
            </a:r>
            <a:r>
              <a:rPr lang="pt-BR" sz="2400" dirty="0"/>
              <a:t> e também </a:t>
            </a:r>
            <a:r>
              <a:rPr lang="pt-BR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manter uma variável mutável em</a:t>
            </a:r>
            <a:r>
              <a:rPr lang="pt-BR" dirty="0">
                <a:hlinkClick r:id="rId3"/>
              </a:rPr>
              <a:t> </a:t>
            </a:r>
            <a:r>
              <a:rPr lang="pt-BR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componentes funcionais</a:t>
            </a:r>
            <a:r>
              <a:rPr lang="pt-BR" sz="2400" dirty="0"/>
              <a:t> (similar a uma variável de instância em uma classe).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3D9F9A-7F48-BA4B-BB1D-F59436AE4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08" y="5506225"/>
            <a:ext cx="6946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2400" dirty="0"/>
              <a:t>Em componentes funcionais existe duas maneiras de manter dados entre as </a:t>
            </a:r>
            <a:r>
              <a:rPr lang="pt-BR" sz="2400" dirty="0" err="1"/>
              <a:t>renderizações</a:t>
            </a:r>
            <a:r>
              <a:rPr lang="pt-BR" sz="2400" dirty="0"/>
              <a:t>: em uma variável de estado ou com um ref. Cada atualização nas variáveis de estado causa uma nova </a:t>
            </a:r>
            <a:r>
              <a:rPr lang="pt-BR" sz="2400" dirty="0" err="1"/>
              <a:t>renderização</a:t>
            </a:r>
            <a:r>
              <a:rPr lang="pt-BR" sz="2400" dirty="0"/>
              <a:t> do componente, certo? O mesmo não acontece se usarmos </a:t>
            </a:r>
            <a:r>
              <a:rPr lang="pt-BR" sz="2400" dirty="0" err="1"/>
              <a:t>refs</a:t>
            </a:r>
            <a:r>
              <a:rPr lang="pt-BR" sz="2400" dirty="0"/>
              <a:t>, pois mudar propriedade </a:t>
            </a:r>
            <a:r>
              <a:rPr lang="pt-BR" sz="1800" dirty="0"/>
              <a:t>.</a:t>
            </a:r>
            <a:r>
              <a:rPr lang="pt-BR" sz="1800" dirty="0" err="1"/>
              <a:t>current</a:t>
            </a:r>
            <a:r>
              <a:rPr lang="pt-BR" sz="2400" dirty="0"/>
              <a:t> não causará uma nova </a:t>
            </a:r>
            <a:r>
              <a:rPr lang="pt-BR" sz="2400" dirty="0" err="1"/>
              <a:t>renderização</a:t>
            </a:r>
            <a:r>
              <a:rPr lang="pt-BR" sz="2400" dirty="0"/>
              <a:t>. </a:t>
            </a: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445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A22A626-2E4F-3244-B521-FC252EBE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119"/>
            <a:ext cx="9144000" cy="56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0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Cenários em que a utilização desse </a:t>
            </a:r>
            <a:r>
              <a:rPr lang="pt-BR" sz="2400" dirty="0" err="1"/>
              <a:t>hook</a:t>
            </a:r>
            <a:r>
              <a:rPr lang="pt-BR" sz="2400" dirty="0"/>
              <a:t> é recomendada:</a:t>
            </a:r>
          </a:p>
          <a:p>
            <a:pPr marL="38100" indent="0">
              <a:buNone/>
            </a:pPr>
            <a:endParaRPr lang="pt-BR" sz="2400" dirty="0"/>
          </a:p>
          <a:p>
            <a:r>
              <a:rPr lang="pt-BR" sz="2400" dirty="0"/>
              <a:t>Gerenciamento de foco, seleção de texto, ou reprodução de mídia.</a:t>
            </a:r>
          </a:p>
          <a:p>
            <a:endParaRPr lang="pt-BR" sz="2400" dirty="0"/>
          </a:p>
          <a:p>
            <a:r>
              <a:rPr lang="pt-BR" sz="2400" dirty="0"/>
              <a:t>Engatilhar animações imperativas.</a:t>
            </a:r>
          </a:p>
          <a:p>
            <a:endParaRPr lang="pt-BR" sz="2400" dirty="0"/>
          </a:p>
          <a:p>
            <a:r>
              <a:rPr lang="pt-BR" sz="2400" dirty="0"/>
              <a:t>Integração com bibliotecas DOM de terceiros.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702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i18n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861879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43808</TotalTime>
  <Words>855</Words>
  <Application>Microsoft Macintosh PowerPoint</Application>
  <PresentationFormat>Apresentação na tela (4:3)</PresentationFormat>
  <Paragraphs>121</Paragraphs>
  <Slides>24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7" baseType="lpstr">
      <vt:lpstr>Arial</vt:lpstr>
      <vt:lpstr>Quicksand</vt:lpstr>
      <vt:lpstr>Eleanor template</vt:lpstr>
      <vt:lpstr>React JS</vt:lpstr>
      <vt:lpstr>Tópicos abordados durante a aula de hoje</vt:lpstr>
      <vt:lpstr>useRef()</vt:lpstr>
      <vt:lpstr>UseRef() Hook</vt:lpstr>
      <vt:lpstr>UseRef() Hook</vt:lpstr>
      <vt:lpstr>UseRef() Hook</vt:lpstr>
      <vt:lpstr>UseRef() Hook</vt:lpstr>
      <vt:lpstr>UseRef() Hook</vt:lpstr>
      <vt:lpstr>i18n</vt:lpstr>
      <vt:lpstr>I18n - internationalization</vt:lpstr>
      <vt:lpstr>I18n - internationalization</vt:lpstr>
      <vt:lpstr>I18n - internationalization</vt:lpstr>
      <vt:lpstr>I18n – internationalization no React</vt:lpstr>
      <vt:lpstr>Code Splitting</vt:lpstr>
      <vt:lpstr>Code Splitting</vt:lpstr>
      <vt:lpstr>Code Splitting</vt:lpstr>
      <vt:lpstr>Code Splitting</vt:lpstr>
      <vt:lpstr>Code Splitting</vt:lpstr>
      <vt:lpstr>Code Splitting</vt:lpstr>
      <vt:lpstr>Hora de colocar a mão no código</vt:lpstr>
      <vt:lpstr>Aplicação:</vt:lpstr>
      <vt:lpstr>Apresentação do PowerPoint</vt:lpstr>
      <vt:lpstr>Features Avaliadas</vt:lpstr>
      <vt:lpstr>OBRIGADO A TODOS!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TALK  Angular</dc:title>
  <cp:lastModifiedBy>Rafael Rocha Amaral Novoa Dobarco</cp:lastModifiedBy>
  <cp:revision>401</cp:revision>
  <dcterms:modified xsi:type="dcterms:W3CDTF">2022-02-16T15:50:33Z</dcterms:modified>
</cp:coreProperties>
</file>